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4"/>
    <p:restoredTop sz="92492"/>
  </p:normalViewPr>
  <p:slideViewPr>
    <p:cSldViewPr snapToGrid="0" snapToObjects="1">
      <p:cViewPr>
        <p:scale>
          <a:sx n="100" d="100"/>
          <a:sy n="100" d="100"/>
        </p:scale>
        <p:origin x="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54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271D9-FE6D-7944-B4BB-3B50595AF947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459F9-E504-D24C-85D9-2F44E65BC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459F9-E504-D24C-85D9-2F44E65BC5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7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459F9-E504-D24C-85D9-2F44E65BC5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02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459F9-E504-D24C-85D9-2F44E65BC5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4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459F9-E504-D24C-85D9-2F44E65BC5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71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459F9-E504-D24C-85D9-2F44E65BC5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61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459F9-E504-D24C-85D9-2F44E65BC5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70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459F9-E504-D24C-85D9-2F44E65BC5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4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459F9-E504-D24C-85D9-2F44E65BC5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61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459F9-E504-D24C-85D9-2F44E65BC5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94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459F9-E504-D24C-85D9-2F44E65BC5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82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459F9-E504-D24C-85D9-2F44E65BC5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84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9346-DE39-034E-B708-5E0F18FC2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C6EF3-362A-0847-9E5A-012D084AC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AE9F5-816F-A44A-9D94-186E0410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E96D-333B-194B-8495-ACBF0CDE5D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3B953-2F0B-B245-A1ED-F310212A7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08648-B5AE-CE4C-8EE6-66E27742C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8472-4012-4B4D-B22D-9D6AB653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34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A7FCC-AE25-024F-8F44-356AAB1DE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A78FFB-18BF-254E-B64C-B0CE687E5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3906A-CC8D-5446-9310-49A02A071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E96D-333B-194B-8495-ACBF0CDE5D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43E9F-275F-3746-BED9-13A45F819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3FC26-E166-E946-8886-EBDE81376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8472-4012-4B4D-B22D-9D6AB653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5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18A600-F3B5-3447-AC59-A7C1BE1C37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B4F32F-B161-EE48-B673-5F21800E1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EE439-15E0-7D47-970D-3A8AC01AA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E96D-333B-194B-8495-ACBF0CDE5D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E7B5F-A2C2-934E-B267-8A545FB4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BCEC0-0DA6-8045-A39C-A558EF5F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8472-4012-4B4D-B22D-9D6AB653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7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A2447-00B3-5447-A05A-53CCFA6F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01AEB-DBAA-0846-B10D-2471CFA46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46655-32E7-4245-AF6E-D1BB8DBCD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E96D-333B-194B-8495-ACBF0CDE5D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5AA99-874A-9442-B6A0-04C5A3301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53321-7632-5442-B4F3-F52AC772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8472-4012-4B4D-B22D-9D6AB653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75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1C52F-2692-6748-A29E-D2C866E32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7DEF1-FC1D-7A40-8645-7388A26E4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4CE7C-18D5-2544-88CF-2C807A6E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E96D-333B-194B-8495-ACBF0CDE5D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B6187-83B6-0049-A4F2-AB0036F70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A22C9-5DC7-564B-922E-3CA56708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8472-4012-4B4D-B22D-9D6AB653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7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1C024-D945-9A4F-8183-B0FBC8A7F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87EDD-E552-984B-86C9-12DC05FF0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DFCC2-9FCC-D243-BF19-8E30C4755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EA021-B9F6-7449-8E72-28EA5E21D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E96D-333B-194B-8495-ACBF0CDE5D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CB762-E5AD-BA47-8E22-A838306E9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FCEB4-10F2-324E-BBC3-9EC2D347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8472-4012-4B4D-B22D-9D6AB653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55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8448F-7676-8744-9238-1A36A4CAF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90F0C-5656-8D4C-B1DC-40078F9B3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D4A531-391A-E447-AB7B-E478A3CE3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68AF-203B-044D-84EF-8C2684E0D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1D948-F15C-6241-A268-7F7133762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49C890-92BD-554C-AE45-9831DB015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E96D-333B-194B-8495-ACBF0CDE5D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DE598-F8B3-B044-8C6A-F0A569FD9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1DCE96-5B33-4347-8E45-9E5807FC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8472-4012-4B4D-B22D-9D6AB653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98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F5E3-645D-4A41-9024-A6938AB80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3C933D-3293-1B44-9A87-0185B2E5D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E96D-333B-194B-8495-ACBF0CDE5D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624A7-209E-0346-9364-60A6047EC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E4805-C4D7-8A46-ABA3-4DA9DAFE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8472-4012-4B4D-B22D-9D6AB653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51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E31BDF-2A93-0546-B254-8454176B4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E96D-333B-194B-8495-ACBF0CDE5D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98CFF-C728-2144-A20B-01F133451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E4FDA-18D5-F34D-906D-46C99D79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8472-4012-4B4D-B22D-9D6AB653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4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DD410-EB1A-984D-9D9F-A6B7C5A36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CF0D2-838C-B746-A2DD-7D64BD29B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672AE-C92B-7F4B-95A7-FF589BDE8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08599-57EC-474A-B153-AE05E2AE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E96D-333B-194B-8495-ACBF0CDE5D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5D97E-E63F-0D44-BFF8-D3B36179C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42EAA-8A03-914E-9515-DA7DF979E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8472-4012-4B4D-B22D-9D6AB653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9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2EE5-7A9E-D94D-B915-2969F90E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9DDAAE-A1EE-0542-94EC-97483C9A8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A51691-9848-2740-9B43-0962D412F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7EF43-4656-204F-9FBE-81C947C86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2E96D-333B-194B-8495-ACBF0CDE5D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6979C-AC35-5145-BC5C-897F0A12A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A25E4-0F8E-0E4B-AEB2-D3D026C20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28472-4012-4B4D-B22D-9D6AB653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5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AD9FC4-52DF-AC49-B5DA-A4C983535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C0964-285C-EC49-A88E-49E31E3A1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B0B-63A1-8E46-8843-577D4419F8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2E96D-333B-194B-8495-ACBF0CDE5D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A84FD-F0F4-3641-897A-820CDF4237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791B6-470C-4F4B-836E-D75DA128E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28472-4012-4B4D-B22D-9D6AB653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84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95E7-02AF-054F-B1D7-57E37E2DA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F650DB-AF34-6F4E-B85A-2A36C2EE6C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C24BA1-4181-C34A-9AB3-E54DB4F6E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A9269B-6F00-6649-A28C-B5984E2DF860}"/>
              </a:ext>
            </a:extLst>
          </p:cNvPr>
          <p:cNvSpPr txBox="1"/>
          <p:nvPr/>
        </p:nvSpPr>
        <p:spPr>
          <a:xfrm>
            <a:off x="5515583" y="184826"/>
            <a:ext cx="65272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>
                <a:solidFill>
                  <a:schemeClr val="bg1"/>
                </a:solidFill>
                <a:latin typeface="Gabriola" pitchFamily="82" charset="0"/>
                <a:cs typeface="APPLE CHANCERY" panose="03020702040506060504" pitchFamily="66" charset="-79"/>
              </a:rPr>
              <a:t>Which Whisky Wins?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abriola" pitchFamily="82" charset="0"/>
                <a:cs typeface="Apple Chancery" panose="03020702040506060504" pitchFamily="66" charset="-79"/>
              </a:rPr>
              <a:t>Identifying value for money in the world of whisky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3E76D1-FBCA-C645-AFF1-BFF66C4FC97C}"/>
              </a:ext>
            </a:extLst>
          </p:cNvPr>
          <p:cNvSpPr/>
          <p:nvPr/>
        </p:nvSpPr>
        <p:spPr>
          <a:xfrm>
            <a:off x="8668201" y="6350040"/>
            <a:ext cx="3374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Gareth Harper | Feb 2022 | GA London DSI21</a:t>
            </a:r>
          </a:p>
        </p:txBody>
      </p:sp>
    </p:spTree>
    <p:extLst>
      <p:ext uri="{BB962C8B-B14F-4D97-AF65-F5344CB8AC3E}">
        <p14:creationId xmlns:p14="http://schemas.microsoft.com/office/powerpoint/2010/main" val="46252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73A70ECF-6C0F-EA4E-BE66-10BBEB3AA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4444" b="41000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D25FBE-9F84-6B45-9C11-7203EC3E973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bg1"/>
                </a:solidFill>
                <a:latin typeface="Gabriola" pitchFamily="82" charset="0"/>
              </a:rPr>
              <a:t>EDA</a:t>
            </a:r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Gabriola" pitchFamily="8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8DAB99-668A-E948-9DAF-8AE04B1E44A5}"/>
              </a:ext>
            </a:extLst>
          </p:cNvPr>
          <p:cNvSpPr/>
          <p:nvPr/>
        </p:nvSpPr>
        <p:spPr>
          <a:xfrm>
            <a:off x="3060700" y="190500"/>
            <a:ext cx="6146800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FF6C25-31D3-B049-A798-869EE9F459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32198" y="204755"/>
            <a:ext cx="5527602" cy="21581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C225A7-CD94-7A4E-B441-6043432529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25850" y="2380626"/>
            <a:ext cx="5527600" cy="21581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0A1C48-C803-F947-B0CE-0A8D17E1EA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65065" y="4538788"/>
            <a:ext cx="5594734" cy="210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24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73A70ECF-6C0F-EA4E-BE66-10BBEB3AA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4444" b="41000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D25FBE-9F84-6B45-9C11-7203EC3E973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bg1"/>
                </a:solidFill>
                <a:latin typeface="Gabriola" pitchFamily="82" charset="0"/>
              </a:rPr>
              <a:t>EDA</a:t>
            </a:r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Gabriola" pitchFamily="8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8DAB99-668A-E948-9DAF-8AE04B1E44A5}"/>
              </a:ext>
            </a:extLst>
          </p:cNvPr>
          <p:cNvSpPr/>
          <p:nvPr/>
        </p:nvSpPr>
        <p:spPr>
          <a:xfrm>
            <a:off x="1405053" y="1027906"/>
            <a:ext cx="8118087" cy="5545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629EC-C95F-0446-A827-4369BD9DC9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35965" y="1154478"/>
            <a:ext cx="7856260" cy="533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24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73A70ECF-6C0F-EA4E-BE66-10BBEB3AA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4444" b="41000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D25FBE-9F84-6B45-9C11-7203EC3E973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bg1"/>
                </a:solidFill>
                <a:latin typeface="Gabriola" pitchFamily="82" charset="0"/>
              </a:rPr>
              <a:t>EDA</a:t>
            </a:r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Gabriola" pitchFamily="8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C65643-05EE-8048-ABAC-D5CC3842066B}"/>
              </a:ext>
            </a:extLst>
          </p:cNvPr>
          <p:cNvSpPr txBox="1">
            <a:spLocks/>
          </p:cNvSpPr>
          <p:nvPr/>
        </p:nvSpPr>
        <p:spPr>
          <a:xfrm>
            <a:off x="3781986" y="6120243"/>
            <a:ext cx="3161439" cy="745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Gabriola" pitchFamily="82" charset="0"/>
              </a:rPr>
              <a:t>Description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76DEEF-D6ED-A24C-9E06-7858DF8D7BE8}"/>
              </a:ext>
            </a:extLst>
          </p:cNvPr>
          <p:cNvSpPr txBox="1">
            <a:spLocks/>
          </p:cNvSpPr>
          <p:nvPr/>
        </p:nvSpPr>
        <p:spPr>
          <a:xfrm>
            <a:off x="7344481" y="6120243"/>
            <a:ext cx="2082064" cy="745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Gabriola" pitchFamily="82" charset="0"/>
              </a:rPr>
              <a:t>Series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C32CB4-8880-4A4E-8941-A7FC28141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192" y="0"/>
            <a:ext cx="3037853" cy="63451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B50614-CB56-CE46-A310-40EC6EFC0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172" y="2621242"/>
            <a:ext cx="2188683" cy="37238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CAAA30-C4E0-6B4D-A3FF-48CA13B60399}"/>
              </a:ext>
            </a:extLst>
          </p:cNvPr>
          <p:cNvSpPr txBox="1"/>
          <p:nvPr/>
        </p:nvSpPr>
        <p:spPr>
          <a:xfrm>
            <a:off x="1429070" y="1821707"/>
            <a:ext cx="20759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Vanilla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Spice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Honey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Smoke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Citrus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Ginger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Toffee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Cinnamon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Chocolate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Dried Fruit</a:t>
            </a:r>
          </a:p>
        </p:txBody>
      </p:sp>
    </p:spTree>
    <p:extLst>
      <p:ext uri="{BB962C8B-B14F-4D97-AF65-F5344CB8AC3E}">
        <p14:creationId xmlns:p14="http://schemas.microsoft.com/office/powerpoint/2010/main" val="19233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0DD741-E768-0141-B6CA-FC2D39881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51"/>
          <a:stretch/>
        </p:blipFill>
        <p:spPr>
          <a:xfrm>
            <a:off x="-1" y="0"/>
            <a:ext cx="678656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5B9464-B917-EA43-B566-1BDFA17E2230}"/>
              </a:ext>
            </a:extLst>
          </p:cNvPr>
          <p:cNvSpPr/>
          <p:nvPr/>
        </p:nvSpPr>
        <p:spPr>
          <a:xfrm>
            <a:off x="6786562" y="0"/>
            <a:ext cx="540543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58E2AD8-94EA-A44D-AFED-ABE06346C4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bg1"/>
                </a:solidFill>
                <a:latin typeface="Gabriola" pitchFamily="82" charset="0"/>
              </a:rPr>
              <a:t>Models and Results</a:t>
            </a:r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Gabriola" pitchFamily="8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7AF3035-E1CC-D34C-B6ED-162FE914B67E}"/>
              </a:ext>
            </a:extLst>
          </p:cNvPr>
          <p:cNvSpPr txBox="1">
            <a:spLocks/>
          </p:cNvSpPr>
          <p:nvPr/>
        </p:nvSpPr>
        <p:spPr>
          <a:xfrm>
            <a:off x="6648444" y="1707406"/>
            <a:ext cx="4567236" cy="7211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Gabriola" pitchFamily="82" charset="0"/>
              </a:rPr>
              <a:t>Model Building</a:t>
            </a:r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89CE67-D330-9D4E-A2E9-6EAD768B956F}"/>
              </a:ext>
            </a:extLst>
          </p:cNvPr>
          <p:cNvSpPr txBox="1"/>
          <p:nvPr/>
        </p:nvSpPr>
        <p:spPr>
          <a:xfrm>
            <a:off x="6648446" y="2335352"/>
            <a:ext cx="53149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Categorical features converted with </a:t>
            </a:r>
            <a:r>
              <a:rPr lang="en-US" sz="2400" dirty="0" err="1">
                <a:solidFill>
                  <a:schemeClr val="bg1"/>
                </a:solidFill>
                <a:latin typeface="Gabriola" pitchFamily="82" charset="0"/>
              </a:rPr>
              <a:t>get_dummies</a:t>
            </a:r>
            <a:endParaRPr lang="en-US" sz="2400" dirty="0">
              <a:solidFill>
                <a:schemeClr val="bg1"/>
              </a:solidFill>
              <a:latin typeface="Gabriola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Separated predictor and target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Split data into train and test subsets (test = 30%)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Rescaled variables using </a:t>
            </a:r>
            <a:r>
              <a:rPr lang="en-US" sz="2400" dirty="0" err="1">
                <a:solidFill>
                  <a:schemeClr val="bg1"/>
                </a:solidFill>
                <a:latin typeface="Gabriola" pitchFamily="82" charset="0"/>
              </a:rPr>
              <a:t>StandardScaler</a:t>
            </a:r>
            <a:endParaRPr lang="en-US" sz="2400" dirty="0">
              <a:solidFill>
                <a:schemeClr val="bg1"/>
              </a:solidFill>
              <a:latin typeface="Gabriola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Models fall broadly into 3 categories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8ADFB9-03A2-C448-A4B4-A8935C54F312}"/>
              </a:ext>
            </a:extLst>
          </p:cNvPr>
          <p:cNvSpPr/>
          <p:nvPr/>
        </p:nvSpPr>
        <p:spPr>
          <a:xfrm>
            <a:off x="7022304" y="116732"/>
            <a:ext cx="4567236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1267D-76DE-3E42-B33B-B7DD9BB13C4C}"/>
              </a:ext>
            </a:extLst>
          </p:cNvPr>
          <p:cNvSpPr/>
          <p:nvPr/>
        </p:nvSpPr>
        <p:spPr>
          <a:xfrm>
            <a:off x="7022304" y="3483754"/>
            <a:ext cx="4567235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55347A1-AF3C-C049-888C-9FF681256D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311134" y="193122"/>
            <a:ext cx="3989574" cy="311810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1531DFC-07AA-884D-98EC-D3BA2F1409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97357" y="3555507"/>
            <a:ext cx="4224528" cy="3120390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47AD63AB-2AFF-E845-BE72-63178B4DFB09}"/>
              </a:ext>
            </a:extLst>
          </p:cNvPr>
          <p:cNvSpPr/>
          <p:nvPr/>
        </p:nvSpPr>
        <p:spPr>
          <a:xfrm rot="18898310">
            <a:off x="7909363" y="4039545"/>
            <a:ext cx="2102831" cy="124218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B15C2-446D-6940-8577-B9006C651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0868" y="1752173"/>
            <a:ext cx="4688744" cy="372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 build="p"/>
      <p:bldP spid="21" grpId="1" build="allAtOnce"/>
      <p:bldP spid="33" grpId="0" animBg="1"/>
      <p:bldP spid="34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0DD741-E768-0141-B6CA-FC2D39881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51"/>
          <a:stretch/>
        </p:blipFill>
        <p:spPr>
          <a:xfrm>
            <a:off x="-1" y="0"/>
            <a:ext cx="678656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5B9464-B917-EA43-B566-1BDFA17E2230}"/>
              </a:ext>
            </a:extLst>
          </p:cNvPr>
          <p:cNvSpPr/>
          <p:nvPr/>
        </p:nvSpPr>
        <p:spPr>
          <a:xfrm>
            <a:off x="6786562" y="0"/>
            <a:ext cx="540543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58E2AD8-94EA-A44D-AFED-ABE06346C4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bg1"/>
                </a:solidFill>
                <a:latin typeface="Gabriola" pitchFamily="82" charset="0"/>
              </a:rPr>
              <a:t>Results continued</a:t>
            </a:r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Gabriola" pitchFamily="8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11B8C2-0AB2-6242-8CF0-B048EA974097}"/>
              </a:ext>
            </a:extLst>
          </p:cNvPr>
          <p:cNvSpPr/>
          <p:nvPr/>
        </p:nvSpPr>
        <p:spPr>
          <a:xfrm>
            <a:off x="1798638" y="1590675"/>
            <a:ext cx="9364661" cy="4367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00677-9CE3-2546-8314-DAAF211C1A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66900" y="1690688"/>
            <a:ext cx="9296400" cy="42672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193C7B08-1AA2-AE45-AF10-1905CF859A2C}"/>
              </a:ext>
            </a:extLst>
          </p:cNvPr>
          <p:cNvSpPr txBox="1">
            <a:spLocks/>
          </p:cNvSpPr>
          <p:nvPr/>
        </p:nvSpPr>
        <p:spPr>
          <a:xfrm>
            <a:off x="1798638" y="690563"/>
            <a:ext cx="12052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Let’s take a look at the first 20 predictions…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9FEA44-53D4-D744-8BC7-DF4467B3D451}"/>
              </a:ext>
            </a:extLst>
          </p:cNvPr>
          <p:cNvCxnSpPr>
            <a:cxnSpLocks/>
          </p:cNvCxnSpPr>
          <p:nvPr/>
        </p:nvCxnSpPr>
        <p:spPr>
          <a:xfrm>
            <a:off x="2562447" y="5167423"/>
            <a:ext cx="851667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D568C45-D946-144B-B7AD-DDC5EEB3E075}"/>
              </a:ext>
            </a:extLst>
          </p:cNvPr>
          <p:cNvSpPr txBox="1"/>
          <p:nvPr/>
        </p:nvSpPr>
        <p:spPr>
          <a:xfrm>
            <a:off x="2878119" y="4959548"/>
            <a:ext cx="1448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Gabriola" pitchFamily="82" charset="0"/>
              </a:rPr>
              <a:t>Baseline ~ £460</a:t>
            </a:r>
          </a:p>
        </p:txBody>
      </p:sp>
    </p:spTree>
    <p:extLst>
      <p:ext uri="{BB962C8B-B14F-4D97-AF65-F5344CB8AC3E}">
        <p14:creationId xmlns:p14="http://schemas.microsoft.com/office/powerpoint/2010/main" val="3376979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0DD741-E768-0141-B6CA-FC2D39881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51"/>
          <a:stretch/>
        </p:blipFill>
        <p:spPr>
          <a:xfrm>
            <a:off x="-1" y="0"/>
            <a:ext cx="678656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5B9464-B917-EA43-B566-1BDFA17E2230}"/>
              </a:ext>
            </a:extLst>
          </p:cNvPr>
          <p:cNvSpPr/>
          <p:nvPr/>
        </p:nvSpPr>
        <p:spPr>
          <a:xfrm>
            <a:off x="6786562" y="0"/>
            <a:ext cx="540543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58E2AD8-94EA-A44D-AFED-ABE06346C4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bg1"/>
                </a:solidFill>
                <a:latin typeface="Gabriola" pitchFamily="82" charset="0"/>
              </a:rPr>
              <a:t>Results continued</a:t>
            </a:r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Gabriola" pitchFamily="8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11B8C2-0AB2-6242-8CF0-B048EA974097}"/>
              </a:ext>
            </a:extLst>
          </p:cNvPr>
          <p:cNvSpPr/>
          <p:nvPr/>
        </p:nvSpPr>
        <p:spPr>
          <a:xfrm>
            <a:off x="1798638" y="1590675"/>
            <a:ext cx="6273801" cy="32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93C7B08-1AA2-AE45-AF10-1905CF859A2C}"/>
              </a:ext>
            </a:extLst>
          </p:cNvPr>
          <p:cNvSpPr txBox="1">
            <a:spLocks/>
          </p:cNvSpPr>
          <p:nvPr/>
        </p:nvSpPr>
        <p:spPr>
          <a:xfrm>
            <a:off x="1798638" y="690563"/>
            <a:ext cx="12052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Top 20 most important features…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3854E-568B-AF46-9CD7-2DA86E10B5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98638" y="1635125"/>
            <a:ext cx="6273800" cy="3162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801787-E13E-ED42-87D2-B1C6253EA1C0}"/>
              </a:ext>
            </a:extLst>
          </p:cNvPr>
          <p:cNvSpPr txBox="1"/>
          <p:nvPr/>
        </p:nvSpPr>
        <p:spPr>
          <a:xfrm>
            <a:off x="8706759" y="1590675"/>
            <a:ext cx="28509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Best features to predict whisky price: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Vintage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Certain distilleries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Alcohol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Sherry cask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Cask strength</a:t>
            </a:r>
          </a:p>
        </p:txBody>
      </p:sp>
    </p:spTree>
    <p:extLst>
      <p:ext uri="{BB962C8B-B14F-4D97-AF65-F5344CB8AC3E}">
        <p14:creationId xmlns:p14="http://schemas.microsoft.com/office/powerpoint/2010/main" val="103720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9">
            <a:extLst>
              <a:ext uri="{FF2B5EF4-FFF2-40B4-BE49-F238E27FC236}">
                <a16:creationId xmlns:a16="http://schemas.microsoft.com/office/drawing/2014/main" id="{A9B13BB0-291B-E543-8206-390AEF37F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738" b="10762"/>
          <a:stretch/>
        </p:blipFill>
        <p:spPr>
          <a:xfrm>
            <a:off x="0" y="0"/>
            <a:ext cx="12192000" cy="6858000"/>
          </a:xfrm>
          <a:noFill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58E2AD8-94EA-A44D-AFED-ABE06346C4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bg1"/>
                </a:solidFill>
                <a:latin typeface="Gabriola" pitchFamily="82" charset="0"/>
              </a:rPr>
              <a:t>Use Case:</a:t>
            </a:r>
            <a:r>
              <a:rPr lang="en-US" b="1" dirty="0">
                <a:solidFill>
                  <a:schemeClr val="bg1"/>
                </a:solidFill>
                <a:latin typeface="Gabriola" pitchFamily="82" charset="0"/>
              </a:rPr>
              <a:t> </a:t>
            </a:r>
          </a:p>
          <a:p>
            <a:r>
              <a:rPr lang="en-US" b="1" dirty="0">
                <a:solidFill>
                  <a:schemeClr val="bg1"/>
                </a:solidFill>
                <a:latin typeface="Gabriola" pitchFamily="82" charset="0"/>
              </a:rPr>
              <a:t>Identifying “Best Value” Whiskies</a:t>
            </a:r>
            <a:endParaRPr lang="en-US" dirty="0">
              <a:solidFill>
                <a:schemeClr val="bg1"/>
              </a:solidFill>
              <a:latin typeface="Gabriola" pitchFamily="82" charset="0"/>
            </a:endParaRPr>
          </a:p>
          <a:p>
            <a:endParaRPr lang="en-US" dirty="0">
              <a:solidFill>
                <a:schemeClr val="bg1"/>
              </a:solidFill>
              <a:latin typeface="Gabriola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676A67-4854-394B-ABAE-0E2E6BA7161E}"/>
                  </a:ext>
                </a:extLst>
              </p:cNvPr>
              <p:cNvSpPr txBox="1"/>
              <p:nvPr/>
            </p:nvSpPr>
            <p:spPr>
              <a:xfrm>
                <a:off x="838200" y="1580292"/>
                <a:ext cx="7416800" cy="1003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Gabriola" pitchFamily="82" charset="0"/>
                  </a:rPr>
                  <a:t>Remember the formula: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Gabriola" pitchFamily="82" charset="0"/>
                  </a:rPr>
                  <a:t>Value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Predicted</m:t>
                        </m:r>
                        <m: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Price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Actual</m:t>
                        </m:r>
                        <m: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Price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bg1"/>
                  </a:solidFill>
                  <a:latin typeface="Gabriola" pitchFamily="8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676A67-4854-394B-ABAE-0E2E6BA71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80292"/>
                <a:ext cx="7416800" cy="1003480"/>
              </a:xfrm>
              <a:prstGeom prst="rect">
                <a:avLst/>
              </a:prstGeom>
              <a:blipFill>
                <a:blip r:embed="rId4"/>
                <a:stretch>
                  <a:fillRect l="-1370" t="-5000"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0FB5019A-9E9B-F342-913E-D038E917F8A4}"/>
              </a:ext>
            </a:extLst>
          </p:cNvPr>
          <p:cNvSpPr/>
          <p:nvPr/>
        </p:nvSpPr>
        <p:spPr>
          <a:xfrm>
            <a:off x="838200" y="2905855"/>
            <a:ext cx="6273801" cy="325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32488-5120-3B4E-87F2-F6DB7977EDED}"/>
              </a:ext>
            </a:extLst>
          </p:cNvPr>
          <p:cNvSpPr txBox="1"/>
          <p:nvPr/>
        </p:nvSpPr>
        <p:spPr>
          <a:xfrm>
            <a:off x="7988300" y="741876"/>
            <a:ext cx="298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Here are some of the winners: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8C91E8-714C-EC42-83C4-5EA4902AAE7E}"/>
              </a:ext>
            </a:extLst>
          </p:cNvPr>
          <p:cNvSpPr/>
          <p:nvPr/>
        </p:nvSpPr>
        <p:spPr>
          <a:xfrm>
            <a:off x="8559013" y="5428914"/>
            <a:ext cx="20377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Predicted Price: £242.81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Actual Price: £44.75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Value: 5.4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BD0A2F-2112-DA4A-908D-3349BB4005A8}"/>
              </a:ext>
            </a:extLst>
          </p:cNvPr>
          <p:cNvSpPr/>
          <p:nvPr/>
        </p:nvSpPr>
        <p:spPr>
          <a:xfrm>
            <a:off x="7756370" y="1498733"/>
            <a:ext cx="3472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Ardbeg - AN OA Islay Single Malt Whisky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79D62C-295E-A944-BE87-038E6376B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088" y="2218647"/>
            <a:ext cx="1748763" cy="305906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CD0FA1E-22F6-BD4E-98C2-E582A133882D}"/>
              </a:ext>
            </a:extLst>
          </p:cNvPr>
          <p:cNvSpPr/>
          <p:nvPr/>
        </p:nvSpPr>
        <p:spPr>
          <a:xfrm>
            <a:off x="7705471" y="1502258"/>
            <a:ext cx="35477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Amrut - Fusion Indian Single Malt Whisky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0ADED71-F800-B544-B168-ED3F48FCA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7234" y="2222888"/>
            <a:ext cx="1751153" cy="306324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21766F1-A404-E949-A134-9B4B7E3FA6B1}"/>
              </a:ext>
            </a:extLst>
          </p:cNvPr>
          <p:cNvSpPr/>
          <p:nvPr/>
        </p:nvSpPr>
        <p:spPr>
          <a:xfrm>
            <a:off x="8559013" y="5419166"/>
            <a:ext cx="20249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Predicted Price: £257.12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Actual Price: £48.80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Value: 5.3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94D6CC-83BC-7448-8D0B-D9D773F3976A}"/>
              </a:ext>
            </a:extLst>
          </p:cNvPr>
          <p:cNvSpPr/>
          <p:nvPr/>
        </p:nvSpPr>
        <p:spPr>
          <a:xfrm>
            <a:off x="7728714" y="1500967"/>
            <a:ext cx="35012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Macallan - Rare Cask 2021 Release Whisky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673DB18-866A-EA4F-8E00-A0D33A901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0057" y="2221440"/>
            <a:ext cx="1755648" cy="307110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7FF0F4-857A-C947-A753-D04B81F88485}"/>
              </a:ext>
            </a:extLst>
          </p:cNvPr>
          <p:cNvSpPr/>
          <p:nvPr/>
        </p:nvSpPr>
        <p:spPr>
          <a:xfrm>
            <a:off x="8544966" y="5428914"/>
            <a:ext cx="22140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Predicted Price: £ 1,520.73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Actual Price: £299.95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Value: 5.1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9F74D2F-16FB-F549-923B-77AC088CF18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32104" y="2937759"/>
            <a:ext cx="5885991" cy="32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19" grpId="0"/>
      <p:bldP spid="21" grpId="0"/>
      <p:bldP spid="21" grpId="1"/>
      <p:bldP spid="26" grpId="0"/>
      <p:bldP spid="26" grpId="1"/>
      <p:bldP spid="25" grpId="0"/>
      <p:bldP spid="25" grpId="1"/>
      <p:bldP spid="30" grpId="0"/>
      <p:bldP spid="3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AB5F8F-5059-A249-91C2-BF9D6C6EAE63}"/>
              </a:ext>
            </a:extLst>
          </p:cNvPr>
          <p:cNvSpPr/>
          <p:nvPr/>
        </p:nvSpPr>
        <p:spPr>
          <a:xfrm>
            <a:off x="0" y="0"/>
            <a:ext cx="21149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09D62-7B90-DD4F-8B36-DD8499C1C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62" y="0"/>
            <a:ext cx="1074689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58E2AD8-94EA-A44D-AFED-ABE06346C4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bg1"/>
                </a:solidFill>
                <a:latin typeface="Gabriola" pitchFamily="82" charset="0"/>
              </a:rPr>
              <a:t>Next Steps</a:t>
            </a:r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Gabriola" pitchFamily="8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89CE67-D330-9D4E-A2E9-6EAD768B956F}"/>
              </a:ext>
            </a:extLst>
          </p:cNvPr>
          <p:cNvSpPr txBox="1"/>
          <p:nvPr/>
        </p:nvSpPr>
        <p:spPr>
          <a:xfrm>
            <a:off x="838199" y="1270983"/>
            <a:ext cx="77210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Investigate converting categorical features with </a:t>
            </a:r>
            <a:r>
              <a:rPr lang="en-US" sz="2400" dirty="0" err="1">
                <a:solidFill>
                  <a:schemeClr val="bg1"/>
                </a:solidFill>
                <a:latin typeface="Gabriola" pitchFamily="82" charset="0"/>
              </a:rPr>
              <a:t>OneHotEncoder</a:t>
            </a: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 or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Investigate other scalers (</a:t>
            </a:r>
            <a:r>
              <a:rPr lang="en-US" sz="2400" dirty="0" err="1">
                <a:solidFill>
                  <a:schemeClr val="bg1"/>
                </a:solidFill>
                <a:latin typeface="Gabriola" pitchFamily="82" charset="0"/>
              </a:rPr>
              <a:t>MinMax</a:t>
            </a: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, Polynomial Features)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Investigate </a:t>
            </a:r>
            <a:r>
              <a:rPr lang="en-US" sz="2400" dirty="0" err="1">
                <a:solidFill>
                  <a:schemeClr val="bg1"/>
                </a:solidFill>
                <a:latin typeface="Gabriola" pitchFamily="82" charset="0"/>
              </a:rPr>
              <a:t>KNeighbors</a:t>
            </a: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 in more detail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Scrape data from websites in other countries notably Ireland, USA and Japan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Alternatively, focus on Scotland and investigate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Considering the relationship Year Bottled = Vintage + Age, how do my models perform using only 2 of these features</a:t>
            </a:r>
          </a:p>
        </p:txBody>
      </p:sp>
    </p:spTree>
    <p:extLst>
      <p:ext uri="{BB962C8B-B14F-4D97-AF65-F5344CB8AC3E}">
        <p14:creationId xmlns:p14="http://schemas.microsoft.com/office/powerpoint/2010/main" val="407053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294C38-6853-6449-A08C-A7AFECF83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58E2AD8-94EA-A44D-AFED-ABE06346C422}"/>
              </a:ext>
            </a:extLst>
          </p:cNvPr>
          <p:cNvSpPr txBox="1">
            <a:spLocks/>
          </p:cNvSpPr>
          <p:nvPr/>
        </p:nvSpPr>
        <p:spPr>
          <a:xfrm>
            <a:off x="8496300" y="542925"/>
            <a:ext cx="2489200" cy="714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dirty="0">
                <a:solidFill>
                  <a:schemeClr val="bg1"/>
                </a:solidFill>
                <a:latin typeface="Gabriola" pitchFamily="82" charset="0"/>
              </a:rPr>
              <a:t>Questions?</a:t>
            </a:r>
            <a:endParaRPr lang="en-US" i="1" dirty="0">
              <a:solidFill>
                <a:schemeClr val="bg1"/>
              </a:solidFill>
              <a:latin typeface="Gabriola" pitchFamily="82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Gabriola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81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F92CDB6B-4FF4-5D4A-898A-DC94E4B9B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738" b="10762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AFF2B-1A06-6043-AF29-29768670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6845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Gabriola" pitchFamily="82" charset="0"/>
              </a:rPr>
              <a:t>Some interesting trivia to whet your appetite: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23C5B9-8F72-CF44-87AE-DB3514051091}"/>
              </a:ext>
            </a:extLst>
          </p:cNvPr>
          <p:cNvSpPr txBox="1"/>
          <p:nvPr/>
        </p:nvSpPr>
        <p:spPr>
          <a:xfrm>
            <a:off x="1676400" y="1594022"/>
            <a:ext cx="105156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Spelled whiskey in Ireland and USA, and whisky in Scotland and Canada</a:t>
            </a: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World Whisky Day is held on the 3</a:t>
            </a:r>
            <a:r>
              <a:rPr lang="en-US" sz="2000" baseline="30000" dirty="0">
                <a:solidFill>
                  <a:schemeClr val="bg1"/>
                </a:solidFill>
                <a:latin typeface="Gabriola" pitchFamily="82" charset="0"/>
              </a:rPr>
              <a:t>rd</a:t>
            </a: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 Saturday of May every year</a:t>
            </a: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Whisky in Gaelic reads “</a:t>
            </a:r>
            <a:r>
              <a:rPr lang="en-US" sz="2000" dirty="0" err="1">
                <a:solidFill>
                  <a:schemeClr val="bg1"/>
                </a:solidFill>
                <a:latin typeface="Gabriola" pitchFamily="82" charset="0"/>
              </a:rPr>
              <a:t>uisge</a:t>
            </a: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abriola" pitchFamily="82" charset="0"/>
              </a:rPr>
              <a:t>beathe</a:t>
            </a: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”, which means “water of life”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Taylor Swift has 21 songs with alcohol references, 4 of which specifically mention whisky</a:t>
            </a: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Approximately 2% of whisky gradually evaporates through the barrels each year. This is famously known as the angel's share</a:t>
            </a: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There are more casks of aging whisky than there are people in Scotland</a:t>
            </a: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As of 2015, Scotland exports whisky at a rate of just under 2500 bottles per minute, generating £135 of revenue every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Gabriola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29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9">
            <a:extLst>
              <a:ext uri="{FF2B5EF4-FFF2-40B4-BE49-F238E27FC236}">
                <a16:creationId xmlns:a16="http://schemas.microsoft.com/office/drawing/2014/main" id="{12509269-B6F8-4C44-9240-672DBA0B6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38" b="107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23C5B9-8F72-CF44-87AE-DB3514051091}"/>
              </a:ext>
            </a:extLst>
          </p:cNvPr>
          <p:cNvSpPr txBox="1"/>
          <p:nvPr/>
        </p:nvSpPr>
        <p:spPr>
          <a:xfrm>
            <a:off x="1676400" y="1594022"/>
            <a:ext cx="105156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Spelled whiskey in Ireland and USA, and whisky in Scotland and Canada</a:t>
            </a: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World Whisky Day is held on the 3</a:t>
            </a:r>
            <a:r>
              <a:rPr lang="en-US" sz="2000" baseline="30000" dirty="0">
                <a:solidFill>
                  <a:schemeClr val="bg1"/>
                </a:solidFill>
                <a:latin typeface="Gabriola" pitchFamily="82" charset="0"/>
              </a:rPr>
              <a:t>rd</a:t>
            </a: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 Saturday of May every year</a:t>
            </a: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Whisky in Gaelic reads “</a:t>
            </a:r>
            <a:r>
              <a:rPr lang="en-US" sz="2000" dirty="0" err="1">
                <a:solidFill>
                  <a:schemeClr val="bg1"/>
                </a:solidFill>
                <a:latin typeface="Gabriola" pitchFamily="82" charset="0"/>
              </a:rPr>
              <a:t>uisge</a:t>
            </a: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abriola" pitchFamily="82" charset="0"/>
              </a:rPr>
              <a:t>beathe</a:t>
            </a: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”, which means “water of life”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Taylor Swift has 21 songs with alcohol references, 4 of which specifically mention whisky</a:t>
            </a: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Approximately 2% of whisky gradually evaporates through the barrels each year. This is famously known as the angel's share</a:t>
            </a: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There are more casks of aging whisky than there are people in Scotland</a:t>
            </a:r>
          </a:p>
          <a:p>
            <a:endParaRPr lang="en-US" sz="2000" dirty="0">
              <a:solidFill>
                <a:schemeClr val="bg1"/>
              </a:solidFill>
              <a:latin typeface="Gabriola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abriola" pitchFamily="82" charset="0"/>
              </a:rPr>
              <a:t>As of 2015, Scotland exports whisky at a rate of just under 2500 bottles per minute, generating £135 of revenue every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Gabriola" pitchFamily="8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FE6CCA-0971-4A42-978F-9F722C700E16}"/>
              </a:ext>
            </a:extLst>
          </p:cNvPr>
          <p:cNvSpPr/>
          <p:nvPr/>
        </p:nvSpPr>
        <p:spPr>
          <a:xfrm>
            <a:off x="1178259" y="4928061"/>
            <a:ext cx="10849233" cy="103638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60EC4-F3A5-134E-BFFA-7EFBD9EB55B0}"/>
              </a:ext>
            </a:extLst>
          </p:cNvPr>
          <p:cNvSpPr txBox="1"/>
          <p:nvPr/>
        </p:nvSpPr>
        <p:spPr>
          <a:xfrm>
            <a:off x="3902674" y="2055813"/>
            <a:ext cx="745112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abriola" pitchFamily="82" charset="0"/>
              </a:rPr>
              <a:t>So how do you capitalize on this?</a:t>
            </a:r>
          </a:p>
          <a:p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If you were a large-scale retailer, you would want to: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Buy your product at the lowest possible price, and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Sell it at the highest possible price,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Thereby maximizing profit!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286C2B1-B342-9243-8791-34C2BF6FD1D0}"/>
              </a:ext>
            </a:extLst>
          </p:cNvPr>
          <p:cNvSpPr txBox="1">
            <a:spLocks/>
          </p:cNvSpPr>
          <p:nvPr/>
        </p:nvSpPr>
        <p:spPr>
          <a:xfrm>
            <a:off x="1676400" y="2684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  <a:latin typeface="Gabriola" pitchFamily="82" charset="0"/>
              </a:rPr>
              <a:t>Some interesting trivia to whet your appetite:</a:t>
            </a:r>
            <a:endParaRPr lang="en-US" sz="5400" dirty="0">
              <a:solidFill>
                <a:schemeClr val="bg1"/>
              </a:solidFill>
              <a:latin typeface="Gabriola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99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370D78-9EC3-A84B-AF20-5CEE381BD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t="38528" b="23971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5F5230-12FB-F647-AA20-56EA7071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Gabriola" pitchFamily="82" charset="0"/>
              </a:rPr>
              <a:t>My Hypothesis:</a:t>
            </a:r>
            <a:br>
              <a:rPr lang="en-US" dirty="0">
                <a:solidFill>
                  <a:schemeClr val="bg1"/>
                </a:solidFill>
                <a:latin typeface="Gabriola" pitchFamily="82" charset="0"/>
              </a:rPr>
            </a:br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Can I identify whiskies that provide the best value for money?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1D0ED2-6A02-5D4B-B870-EF25EB3680BC}"/>
                  </a:ext>
                </a:extLst>
              </p:cNvPr>
              <p:cNvSpPr txBox="1"/>
              <p:nvPr/>
            </p:nvSpPr>
            <p:spPr>
              <a:xfrm>
                <a:off x="838200" y="2596292"/>
                <a:ext cx="5449330" cy="1372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Gabriola" pitchFamily="82" charset="0"/>
                  </a:rPr>
                  <a:t>Consider the following simple formula:</a:t>
                </a:r>
              </a:p>
              <a:p>
                <a:endParaRPr lang="en-US" sz="2400" dirty="0">
                  <a:solidFill>
                    <a:schemeClr val="bg1"/>
                  </a:solidFill>
                  <a:latin typeface="Gabriola" pitchFamily="82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Gabriola" pitchFamily="82" charset="0"/>
                  </a:rPr>
                  <a:t>Value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Predicted</m:t>
                        </m:r>
                        <m: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Price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Actual</m:t>
                        </m:r>
                        <m: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Price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bg1"/>
                  </a:solidFill>
                  <a:latin typeface="Gabriola" pitchFamily="8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1D0ED2-6A02-5D4B-B870-EF25EB368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96292"/>
                <a:ext cx="5449330" cy="1372812"/>
              </a:xfrm>
              <a:prstGeom prst="rect">
                <a:avLst/>
              </a:prstGeom>
              <a:blipFill>
                <a:blip r:embed="rId4"/>
                <a:stretch>
                  <a:fillRect l="-1865" t="-3670" b="-8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5811C67-36D3-1A44-8609-EAEFA05B9830}"/>
              </a:ext>
            </a:extLst>
          </p:cNvPr>
          <p:cNvSpPr txBox="1"/>
          <p:nvPr/>
        </p:nvSpPr>
        <p:spPr>
          <a:xfrm>
            <a:off x="838199" y="1622024"/>
            <a:ext cx="9141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To do this I investigated the factors affecting whisky prices, made price predictions based on the data,  all to allow whisky buyers to make better informed decisions when purchasing whisky.</a:t>
            </a:r>
          </a:p>
        </p:txBody>
      </p:sp>
    </p:spTree>
    <p:extLst>
      <p:ext uri="{BB962C8B-B14F-4D97-AF65-F5344CB8AC3E}">
        <p14:creationId xmlns:p14="http://schemas.microsoft.com/office/powerpoint/2010/main" val="3991885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875B-2013-4B43-8D8C-9DC60C80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A69D7DF-865C-4A4F-8528-A3DC3731A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4444" b="41000"/>
          <a:stretch/>
        </p:blipFill>
        <p:spPr>
          <a:xfrm>
            <a:off x="0" y="0"/>
            <a:ext cx="12192000" cy="6858000"/>
          </a:xfr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7D0B59D-7274-3A4B-A18C-297589D1059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bg1"/>
                </a:solidFill>
                <a:latin typeface="Gabriola" pitchFamily="82" charset="0"/>
              </a:rPr>
              <a:t>The Data</a:t>
            </a:r>
            <a:br>
              <a:rPr lang="en-US" dirty="0">
                <a:solidFill>
                  <a:schemeClr val="bg1"/>
                </a:solidFill>
                <a:latin typeface="Gabriola" pitchFamily="82" charset="0"/>
              </a:rPr>
            </a:br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Obtained from </a:t>
            </a:r>
            <a:r>
              <a:rPr lang="en-US" dirty="0" err="1">
                <a:solidFill>
                  <a:schemeClr val="bg1"/>
                </a:solidFill>
                <a:latin typeface="Gabriola" pitchFamily="82" charset="0"/>
              </a:rPr>
              <a:t>htfw.com</a:t>
            </a:r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 (Hard To Find Whisky)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790EE-F2BE-324A-A112-0F9595525C59}"/>
              </a:ext>
            </a:extLst>
          </p:cNvPr>
          <p:cNvSpPr txBox="1"/>
          <p:nvPr/>
        </p:nvSpPr>
        <p:spPr>
          <a:xfrm>
            <a:off x="838200" y="1610449"/>
            <a:ext cx="9058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A retail website selling over 6,600 different whiskies. I performed a web scrape to get the data.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6BEB935-39E6-ED42-9D64-EF7A0BA8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326" y="1027906"/>
            <a:ext cx="928348" cy="4616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636D2A-36FC-5149-86C7-AF63A5D85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54" y="2072114"/>
            <a:ext cx="6025587" cy="46148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9BF6D2-5725-BA4F-B2F8-C405C99894FD}"/>
              </a:ext>
            </a:extLst>
          </p:cNvPr>
          <p:cNvSpPr txBox="1"/>
          <p:nvPr/>
        </p:nvSpPr>
        <p:spPr>
          <a:xfrm>
            <a:off x="7222603" y="2550266"/>
            <a:ext cx="3895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Distillery refers to the “company” making the whisky. Some familiar names include Macallan, Johnnie Walker, Jameson etc.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F4E440-ECBB-FD48-AE66-FD7526994227}"/>
              </a:ext>
            </a:extLst>
          </p:cNvPr>
          <p:cNvSpPr txBox="1"/>
          <p:nvPr/>
        </p:nvSpPr>
        <p:spPr>
          <a:xfrm>
            <a:off x="7222603" y="2798507"/>
            <a:ext cx="3895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Series refers to the “edition” of the whisky. Typically a single distillery will produce numerous whiskies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80D2E0-FE49-6E4C-A65F-3E34F1D8995D}"/>
              </a:ext>
            </a:extLst>
          </p:cNvPr>
          <p:cNvSpPr txBox="1"/>
          <p:nvPr/>
        </p:nvSpPr>
        <p:spPr>
          <a:xfrm>
            <a:off x="7222603" y="3162762"/>
            <a:ext cx="3895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Cask strength is a term used in the industry to describe a whisky that has not been substantially diluted (usually with water) after its storage in a cask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E00A44-7AEE-404A-ADD7-4253E94BC633}"/>
              </a:ext>
            </a:extLst>
          </p:cNvPr>
          <p:cNvSpPr txBox="1"/>
          <p:nvPr/>
        </p:nvSpPr>
        <p:spPr>
          <a:xfrm>
            <a:off x="7216146" y="3403485"/>
            <a:ext cx="3935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Cask wood not only refers to the wood used for the cask, but whether the cask is new or previously used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B65B21-DB94-9147-8863-D66481719E05}"/>
              </a:ext>
            </a:extLst>
          </p:cNvPr>
          <p:cNvSpPr txBox="1"/>
          <p:nvPr/>
        </p:nvSpPr>
        <p:spPr>
          <a:xfrm>
            <a:off x="7222603" y="3587515"/>
            <a:ext cx="3895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Single cask refers to whisky drawn from one individual cask. This is not to be confused with single malt vs blend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F44159-1DE8-474D-A395-CD4E3E8AD061}"/>
              </a:ext>
            </a:extLst>
          </p:cNvPr>
          <p:cNvSpPr txBox="1"/>
          <p:nvPr/>
        </p:nvSpPr>
        <p:spPr>
          <a:xfrm>
            <a:off x="7216146" y="4154233"/>
            <a:ext cx="3935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Bottler here refers to whether the whisky is bottled at the distillery it is made, or at a bottler independent of the distilling process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4D3FAF-D22B-7C4A-A872-BAE2B1FF400B}"/>
              </a:ext>
            </a:extLst>
          </p:cNvPr>
          <p:cNvCxnSpPr>
            <a:cxnSpLocks/>
          </p:cNvCxnSpPr>
          <p:nvPr/>
        </p:nvCxnSpPr>
        <p:spPr>
          <a:xfrm>
            <a:off x="3026173" y="2743200"/>
            <a:ext cx="41964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F4A63A-8E41-7045-AEC0-809F6640577C}"/>
              </a:ext>
            </a:extLst>
          </p:cNvPr>
          <p:cNvCxnSpPr>
            <a:cxnSpLocks/>
          </p:cNvCxnSpPr>
          <p:nvPr/>
        </p:nvCxnSpPr>
        <p:spPr>
          <a:xfrm>
            <a:off x="3026173" y="2976623"/>
            <a:ext cx="41964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F7BC52D-A528-6049-AEA4-111E0AE9D897}"/>
              </a:ext>
            </a:extLst>
          </p:cNvPr>
          <p:cNvCxnSpPr>
            <a:cxnSpLocks/>
          </p:cNvCxnSpPr>
          <p:nvPr/>
        </p:nvCxnSpPr>
        <p:spPr>
          <a:xfrm>
            <a:off x="3026173" y="3324827"/>
            <a:ext cx="41964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644FE7-AE7D-AE49-89C6-6CC76421C7E9}"/>
              </a:ext>
            </a:extLst>
          </p:cNvPr>
          <p:cNvCxnSpPr>
            <a:cxnSpLocks/>
          </p:cNvCxnSpPr>
          <p:nvPr/>
        </p:nvCxnSpPr>
        <p:spPr>
          <a:xfrm>
            <a:off x="3026173" y="3569825"/>
            <a:ext cx="41964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B1B025F-C7F3-2646-85D2-4008A3451E50}"/>
              </a:ext>
            </a:extLst>
          </p:cNvPr>
          <p:cNvCxnSpPr>
            <a:cxnSpLocks/>
          </p:cNvCxnSpPr>
          <p:nvPr/>
        </p:nvCxnSpPr>
        <p:spPr>
          <a:xfrm>
            <a:off x="3026173" y="3740163"/>
            <a:ext cx="41964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73C4AA-FFBC-A849-8DD4-8C5C228B26A2}"/>
              </a:ext>
            </a:extLst>
          </p:cNvPr>
          <p:cNvCxnSpPr>
            <a:cxnSpLocks/>
          </p:cNvCxnSpPr>
          <p:nvPr/>
        </p:nvCxnSpPr>
        <p:spPr>
          <a:xfrm>
            <a:off x="3026173" y="4314462"/>
            <a:ext cx="41964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B45FB2E-3D3B-C244-AE6B-4056043BB46E}"/>
              </a:ext>
            </a:extLst>
          </p:cNvPr>
          <p:cNvSpPr/>
          <p:nvPr/>
        </p:nvSpPr>
        <p:spPr>
          <a:xfrm>
            <a:off x="4888309" y="2349543"/>
            <a:ext cx="1395416" cy="84916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8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73A70ECF-6C0F-EA4E-BE66-10BBEB3AA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4444" b="41000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D25FBE-9F84-6B45-9C11-7203EC3E973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bg1"/>
                </a:solidFill>
                <a:latin typeface="Gabriola" pitchFamily="82" charset="0"/>
              </a:rPr>
              <a:t>Cleaning</a:t>
            </a:r>
            <a:endParaRPr lang="en-US" u="sng" dirty="0">
              <a:solidFill>
                <a:schemeClr val="bg1"/>
              </a:solidFill>
              <a:latin typeface="Gabriola" pitchFamily="8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Some notable cleaning operations include: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2DD03-427C-5640-9CAC-01232136544D}"/>
              </a:ext>
            </a:extLst>
          </p:cNvPr>
          <p:cNvSpPr txBox="1"/>
          <p:nvPr/>
        </p:nvSpPr>
        <p:spPr>
          <a:xfrm>
            <a:off x="838200" y="1610449"/>
            <a:ext cx="9058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Series and Description variables were subset for NLP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I filtered out spirits that were scraped that were not whisky e.g. gin, rum, vodka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Cask Wood Type was grouped into 8 broad categories (down from 146 unique cask types)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Single Cask, Bottler and  Cask Strength variables were binarized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Price was initially based on the bottle size that I standardized to be Price/unit volume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Price was transformed to lognormal to get a normal distribution for my target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Using the relationship Year Bottled = Vintage + Age I was able to impute missing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Gabriola" pitchFamily="82" charset="0"/>
              </a:rPr>
              <a:t>IterativeImputer</a:t>
            </a: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 was used for remaining missing values for these 3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Outliers were removed using percentiles (values &lt;1% and &gt;99% were removed)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FF8CA31-77EC-1240-8D17-C97E1CF44A2A}"/>
              </a:ext>
            </a:extLst>
          </p:cNvPr>
          <p:cNvSpPr txBox="1">
            <a:spLocks/>
          </p:cNvSpPr>
          <p:nvPr/>
        </p:nvSpPr>
        <p:spPr>
          <a:xfrm>
            <a:off x="139700" y="5164881"/>
            <a:ext cx="12052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The final dataset comprised 16 features and 5,660 whiskies</a:t>
            </a:r>
          </a:p>
        </p:txBody>
      </p:sp>
    </p:spTree>
    <p:extLst>
      <p:ext uri="{BB962C8B-B14F-4D97-AF65-F5344CB8AC3E}">
        <p14:creationId xmlns:p14="http://schemas.microsoft.com/office/powerpoint/2010/main" val="271706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73A70ECF-6C0F-EA4E-BE66-10BBEB3AA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4444" b="41000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D25FBE-9F84-6B45-9C11-7203EC3E973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bg1"/>
                </a:solidFill>
                <a:latin typeface="Gabriola" pitchFamily="82" charset="0"/>
              </a:rPr>
              <a:t>Target Variable = Price</a:t>
            </a:r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Gabriola" pitchFamily="8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CFAA51-B329-A044-BDDC-0ACABF2CCAF4}"/>
              </a:ext>
            </a:extLst>
          </p:cNvPr>
          <p:cNvSpPr/>
          <p:nvPr/>
        </p:nvSpPr>
        <p:spPr>
          <a:xfrm>
            <a:off x="317500" y="1453753"/>
            <a:ext cx="8267700" cy="43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8F214-D6D9-6C40-BD0F-0E5E2F3888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6228" y="1565275"/>
            <a:ext cx="7672742" cy="4145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749D48-1907-D142-A46E-4B3FA594C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956" y="365125"/>
            <a:ext cx="6566544" cy="3879147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8BA169A-5124-7644-812A-BA20A4AED871}"/>
              </a:ext>
            </a:extLst>
          </p:cNvPr>
          <p:cNvSpPr/>
          <p:nvPr/>
        </p:nvSpPr>
        <p:spPr>
          <a:xfrm>
            <a:off x="1117600" y="3251200"/>
            <a:ext cx="711200" cy="245983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767105-B241-1142-9CFC-5C930192E640}"/>
              </a:ext>
            </a:extLst>
          </p:cNvPr>
          <p:cNvCxnSpPr/>
          <p:nvPr/>
        </p:nvCxnSpPr>
        <p:spPr>
          <a:xfrm flipV="1">
            <a:off x="7962900" y="4244272"/>
            <a:ext cx="0" cy="9500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DF8116A-F336-2845-9F2E-C66843C38CB6}"/>
              </a:ext>
            </a:extLst>
          </p:cNvPr>
          <p:cNvSpPr txBox="1"/>
          <p:nvPr/>
        </p:nvSpPr>
        <p:spPr>
          <a:xfrm>
            <a:off x="7289804" y="5415398"/>
            <a:ext cx="12953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Gabriola" pitchFamily="82" charset="0"/>
              </a:rPr>
              <a:t>£267,000 / litre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BBE4D1-26E1-FD47-92BE-E428C243178D}"/>
              </a:ext>
            </a:extLst>
          </p:cNvPr>
          <p:cNvSpPr txBox="1"/>
          <p:nvPr/>
        </p:nvSpPr>
        <p:spPr>
          <a:xfrm>
            <a:off x="7817824" y="5158025"/>
            <a:ext cx="31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Gabriola" pitchFamily="8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0713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73A70ECF-6C0F-EA4E-BE66-10BBEB3AA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4444" b="41000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D25FBE-9F84-6B45-9C11-7203EC3E973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bg1"/>
                </a:solidFill>
                <a:latin typeface="Gabriola" pitchFamily="82" charset="0"/>
              </a:rPr>
              <a:t>Target Variable = Price</a:t>
            </a:r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Gabriola" pitchFamily="8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CFAA51-B329-A044-BDDC-0ACABF2CCAF4}"/>
              </a:ext>
            </a:extLst>
          </p:cNvPr>
          <p:cNvSpPr/>
          <p:nvPr/>
        </p:nvSpPr>
        <p:spPr>
          <a:xfrm>
            <a:off x="317500" y="1453753"/>
            <a:ext cx="8267700" cy="43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DB22B4-8603-E54D-8B51-3C544709A6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1800" y="1520937"/>
            <a:ext cx="8039100" cy="42344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6FD7A8-2BDF-9A4F-8EC9-D1A4E25AA2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450" y="1520937"/>
            <a:ext cx="7797800" cy="4254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2F7610-E45D-A14B-8421-02EFB7B507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2450" y="1510902"/>
            <a:ext cx="77978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2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73A70ECF-6C0F-EA4E-BE66-10BBEB3AA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4444" b="41000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D25FBE-9F84-6B45-9C11-7203EC3E973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bg1"/>
                </a:solidFill>
                <a:latin typeface="Gabriola" pitchFamily="82" charset="0"/>
              </a:rPr>
              <a:t>EDA</a:t>
            </a:r>
            <a:r>
              <a:rPr lang="en-US" dirty="0">
                <a:solidFill>
                  <a:schemeClr val="bg1"/>
                </a:solidFill>
                <a:latin typeface="Gabriola" pitchFamily="82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Gabriola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AB24A8-23F7-A143-A569-217DF1B00F7B}"/>
              </a:ext>
            </a:extLst>
          </p:cNvPr>
          <p:cNvSpPr txBox="1"/>
          <p:nvPr/>
        </p:nvSpPr>
        <p:spPr>
          <a:xfrm>
            <a:off x="2205905" y="6262042"/>
            <a:ext cx="9058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briola" pitchFamily="82" charset="0"/>
              </a:rPr>
              <a:t>Obtained whiskies from 17 different countries, more than 90% from Scotland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ECC3-261C-2D4C-A459-883C22573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05" y="646295"/>
            <a:ext cx="7780189" cy="5533660"/>
          </a:xfrm>
          <a:prstGeom prst="rect">
            <a:avLst/>
          </a:prstGeom>
          <a:ln w="38100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783230-43EC-964E-B04B-DC8E088BB22F}"/>
              </a:ext>
            </a:extLst>
          </p:cNvPr>
          <p:cNvSpPr txBox="1"/>
          <p:nvPr/>
        </p:nvSpPr>
        <p:spPr>
          <a:xfrm>
            <a:off x="4383956" y="1982971"/>
            <a:ext cx="15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briola" pitchFamily="82" charset="0"/>
              </a:rPr>
              <a:t>1. Scotland = 5,187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601EB2-ACBB-7C42-ABC7-A670E7AE1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905" y="646295"/>
            <a:ext cx="7780189" cy="5533660"/>
          </a:xfrm>
          <a:prstGeom prst="rect">
            <a:avLst/>
          </a:prstGeom>
          <a:ln w="38100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E62BF4-0437-9044-B899-1B71873A61E0}"/>
              </a:ext>
            </a:extLst>
          </p:cNvPr>
          <p:cNvSpPr txBox="1"/>
          <p:nvPr/>
        </p:nvSpPr>
        <p:spPr>
          <a:xfrm>
            <a:off x="4398603" y="2527770"/>
            <a:ext cx="15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briola" pitchFamily="82" charset="0"/>
              </a:rPr>
              <a:t>2. Ireland = 152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3A6BA-CAF5-0C45-AE95-1860A3190A5E}"/>
              </a:ext>
            </a:extLst>
          </p:cNvPr>
          <p:cNvSpPr txBox="1"/>
          <p:nvPr/>
        </p:nvSpPr>
        <p:spPr>
          <a:xfrm>
            <a:off x="8585200" y="3062141"/>
            <a:ext cx="15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briola" pitchFamily="82" charset="0"/>
              </a:rPr>
              <a:t>3. Japan = 78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8DB46C-FCEF-824E-8515-69FB0612E5CA}"/>
              </a:ext>
            </a:extLst>
          </p:cNvPr>
          <p:cNvSpPr txBox="1"/>
          <p:nvPr/>
        </p:nvSpPr>
        <p:spPr>
          <a:xfrm>
            <a:off x="5673005" y="2323070"/>
            <a:ext cx="15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briola" pitchFamily="82" charset="0"/>
              </a:rPr>
              <a:t>4. England= 52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18DAB3-5DD6-8046-AA01-B5EF3740EB45}"/>
              </a:ext>
            </a:extLst>
          </p:cNvPr>
          <p:cNvSpPr txBox="1"/>
          <p:nvPr/>
        </p:nvSpPr>
        <p:spPr>
          <a:xfrm>
            <a:off x="2865798" y="2805256"/>
            <a:ext cx="15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briola" pitchFamily="82" charset="0"/>
              </a:rPr>
              <a:t>5. USA = 37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758705-61A4-FF4B-900E-E3C0A8AAF9B8}"/>
              </a:ext>
            </a:extLst>
          </p:cNvPr>
          <p:cNvSpPr txBox="1"/>
          <p:nvPr/>
        </p:nvSpPr>
        <p:spPr>
          <a:xfrm>
            <a:off x="6832600" y="3324784"/>
            <a:ext cx="15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briola" pitchFamily="82" charset="0"/>
              </a:rPr>
              <a:t>5. India = 37</a:t>
            </a:r>
          </a:p>
        </p:txBody>
      </p:sp>
    </p:spTree>
    <p:extLst>
      <p:ext uri="{BB962C8B-B14F-4D97-AF65-F5344CB8AC3E}">
        <p14:creationId xmlns:p14="http://schemas.microsoft.com/office/powerpoint/2010/main" val="22954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</TotalTime>
  <Words>1020</Words>
  <Application>Microsoft Macintosh PowerPoint</Application>
  <PresentationFormat>Widescreen</PresentationFormat>
  <Paragraphs>143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Gabriola</vt:lpstr>
      <vt:lpstr>Wingdings</vt:lpstr>
      <vt:lpstr>Office Theme</vt:lpstr>
      <vt:lpstr>PowerPoint Presentation</vt:lpstr>
      <vt:lpstr>Some interesting trivia to whet your appetite:</vt:lpstr>
      <vt:lpstr>PowerPoint Presentation</vt:lpstr>
      <vt:lpstr>My Hypothesis: Can I identify whiskies that provide the best value for money?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</cp:revision>
  <dcterms:created xsi:type="dcterms:W3CDTF">2022-02-20T15:47:20Z</dcterms:created>
  <dcterms:modified xsi:type="dcterms:W3CDTF">2022-03-03T11:26:16Z</dcterms:modified>
</cp:coreProperties>
</file>